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72" r:id="rId5"/>
    <p:sldId id="262" r:id="rId6"/>
    <p:sldId id="268" r:id="rId7"/>
    <p:sldId id="269" r:id="rId8"/>
    <p:sldId id="277" r:id="rId9"/>
    <p:sldId id="278" r:id="rId10"/>
    <p:sldId id="279" r:id="rId11"/>
    <p:sldId id="281" r:id="rId1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598" autoAdjust="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orient="horz" pos="30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255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10A21C9-7FC8-4904-BF36-0AEF645A87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EF347B5-257D-4568-98C2-14D992B4947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8FCE7-C0F1-4084-82ED-516F3B151FE6}" type="datetime1">
              <a:rPr lang="ru-RU" smtClean="0"/>
              <a:t>31.01.2024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5CD9F77-162B-4D21-A3BC-DC2E91CBB7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2F73BDC-4940-4889-A1D5-E53C304139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60A987-3D7D-47A4-9703-222C4513FC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08172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jpg>
</file>

<file path=ppt/media/image13.jpg>
</file>

<file path=ppt/media/image14.png>
</file>

<file path=ppt/media/image15.png>
</file>

<file path=ppt/media/image16.jp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C99FA0E-CA7B-4F10-94F1-1A5DA0C27163}" type="datetime1">
              <a:rPr lang="ru-RU" noProof="0" smtClean="0"/>
              <a:t>31.01.2024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E485773-E831-40C3-B08E-FE9BDAA69383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1409579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ru-RU" noProof="0" smtClean="0"/>
              <a:t>1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55898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ru-RU" noProof="0" smtClean="0"/>
              <a:t>2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04696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ru-RU" noProof="0" smtClean="0"/>
              <a:t>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51760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ru-RU" noProof="0" smtClean="0"/>
              <a:t>4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888837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E316BEC-AB1A-4058-9324-07F332198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40DE4BD-38C7-497D-AE63-0EC22E333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Пример текста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EDD80C8-9EBF-4D2D-A9FA-CC9421EA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E208ADF-3ADD-483D-A721-14E3EEE2C135}" type="slidenum">
              <a:rPr lang="ru-RU" noProof="0" smtClean="0"/>
              <a:t>‹#›</a:t>
            </a:fld>
            <a:endParaRPr lang="ru-RU" noProof="0" dirty="0"/>
          </a:p>
        </p:txBody>
      </p:sp>
      <p:sp useBgFill="1">
        <p:nvSpPr>
          <p:cNvPr id="5" name="Прямоугольник 4">
            <a:extLst>
              <a:ext uri="{FF2B5EF4-FFF2-40B4-BE49-F238E27FC236}">
                <a16:creationId xmlns:a16="http://schemas.microsoft.com/office/drawing/2014/main" id="{FE162AE6-C2BA-4446-A2D9-41A8F1A6153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 useBgFill="1">
        <p:nvSpPr>
          <p:cNvPr id="7" name="Прямоугольник 6">
            <a:extLst>
              <a:ext uri="{FF2B5EF4-FFF2-40B4-BE49-F238E27FC236}">
                <a16:creationId xmlns:a16="http://schemas.microsoft.com/office/drawing/2014/main" id="{7A267802-5F0D-4EE1-AF9D-EF2E4F23C39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75" y="0"/>
            <a:ext cx="43861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FB728D93-929A-4CAF-A102-3C217E917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361" y="428903"/>
            <a:ext cx="3071005" cy="3051391"/>
          </a:xfrm>
        </p:spPr>
        <p:txBody>
          <a:bodyPr rtlCol="0" anchor="b">
            <a:normAutofit/>
          </a:bodyPr>
          <a:lstStyle>
            <a:lvl1pPr algn="ctr"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</a:lstStyle>
          <a:p>
            <a:pPr rtl="0">
              <a:tabLst>
                <a:tab pos="3370263" algn="l"/>
              </a:tabLst>
            </a:pPr>
            <a:r>
              <a:rPr lang="ru-RU" sz="4000" noProof="0">
                <a:solidFill>
                  <a:schemeClr val="tx2">
                    <a:alpha val="75000"/>
                  </a:schemeClr>
                </a:solidFill>
              </a:rPr>
              <a:t>Образец заголовка</a:t>
            </a:r>
            <a:endParaRPr lang="ru-RU" sz="4000" noProof="0" dirty="0">
              <a:solidFill>
                <a:schemeClr val="tx2">
                  <a:alpha val="75000"/>
                </a:schemeClr>
              </a:solidFill>
            </a:endParaRP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B81702E9-0038-4210-9FAB-E76C1EF85C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4876" y="5116529"/>
            <a:ext cx="2948684" cy="955497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 dirty="0">
                <a:solidFill>
                  <a:schemeClr val="tx2"/>
                </a:solidFill>
              </a:rPr>
              <a:t>подзаголовок</a:t>
            </a:r>
          </a:p>
        </p:txBody>
      </p:sp>
      <p:sp>
        <p:nvSpPr>
          <p:cNvPr id="10" name="Свободная форма: фигура 9">
            <a:extLst>
              <a:ext uri="{FF2B5EF4-FFF2-40B4-BE49-F238E27FC236}">
                <a16:creationId xmlns:a16="http://schemas.microsoft.com/office/drawing/2014/main" id="{13E1655C-FA7C-42D9-8EE1-E7CF6988A05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rot="13547565" flipH="1">
            <a:off x="1747479" y="3853642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46441E9C-E7AE-4B2E-A8FF-F364980D903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3024" y="0"/>
            <a:ext cx="7808976" cy="685800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71283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60" userDrawn="1">
          <p15:clr>
            <a:srgbClr val="FBAE40"/>
          </p15:clr>
        </p15:guide>
        <p15:guide id="2" pos="39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C6A6C1-54BB-40E1-859F-0C6DA152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A1EEBE1-2D73-4E5F-A8DD-593B79D184F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1806039"/>
            <a:ext cx="5157787" cy="584548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45328A-A6CB-4A40-806F-E68606FC7CF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90588"/>
            <a:ext cx="5157787" cy="3751268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2730D26-BCC4-4CE4-9273-69B4E36D39F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69024" y="1806038"/>
            <a:ext cx="5183188" cy="584549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D832694-AE69-4399-B6B4-3F0CBD297CD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69024" y="2390588"/>
            <a:ext cx="5183188" cy="3751268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1E4C2C4B-8E48-4589-91AA-FDF1F137A26C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Дата 3">
            <a:extLst>
              <a:ext uri="{FF2B5EF4-FFF2-40B4-BE49-F238E27FC236}">
                <a16:creationId xmlns:a16="http://schemas.microsoft.com/office/drawing/2014/main" id="{C1B2486D-C49D-471B-8F3B-AF604894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CF226F4B-CA41-4C71-97F3-1B7E442A2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0316A3FD-0E7B-4247-AA4F-93E7E99EF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0274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C6A6C1-54BB-40E1-859F-0C6DA152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A1EEBE1-2D73-4E5F-A8DD-593B79D184F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1806039"/>
            <a:ext cx="3200400" cy="584548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45328A-A6CB-4A40-806F-E68606FC7CF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90588"/>
            <a:ext cx="3200400" cy="375126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2730D26-BCC4-4CE4-9273-69B4E36D39F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95800" y="1800575"/>
            <a:ext cx="3200400" cy="584549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D832694-AE69-4399-B6B4-3F0CBD297CD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495800" y="2385125"/>
            <a:ext cx="3200400" cy="375126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1E4C2C4B-8E48-4589-91AA-FDF1F137A26C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4">
            <a:extLst>
              <a:ext uri="{FF2B5EF4-FFF2-40B4-BE49-F238E27FC236}">
                <a16:creationId xmlns:a16="http://schemas.microsoft.com/office/drawing/2014/main" id="{266A9EA3-4B2B-44BD-8135-846BF60266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1814" y="1802952"/>
            <a:ext cx="3200400" cy="584549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5" name="Объект 5">
            <a:extLst>
              <a:ext uri="{FF2B5EF4-FFF2-40B4-BE49-F238E27FC236}">
                <a16:creationId xmlns:a16="http://schemas.microsoft.com/office/drawing/2014/main" id="{01C28FB9-37EE-45F6-9277-9FEC0E6CEB2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1814" y="2387502"/>
            <a:ext cx="3200400" cy="375126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3" name="Дата 3">
            <a:extLst>
              <a:ext uri="{FF2B5EF4-FFF2-40B4-BE49-F238E27FC236}">
                <a16:creationId xmlns:a16="http://schemas.microsoft.com/office/drawing/2014/main" id="{5965917B-0400-40F0-91DA-4F97FE7238EB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6" name="Нижний колонтитул 4">
            <a:extLst>
              <a:ext uri="{FF2B5EF4-FFF2-40B4-BE49-F238E27FC236}">
                <a16:creationId xmlns:a16="http://schemas.microsoft.com/office/drawing/2014/main" id="{564A176B-530D-46DF-8C22-CB3E325D3F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7" name="Номер слайда 5">
            <a:extLst>
              <a:ext uri="{FF2B5EF4-FFF2-40B4-BE49-F238E27FC236}">
                <a16:creationId xmlns:a16="http://schemas.microsoft.com/office/drawing/2014/main" id="{464458CC-87E8-440C-A9E9-D8E1E0B493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973501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раткая информа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Прямоугольник 4">
            <a:extLst>
              <a:ext uri="{FF2B5EF4-FFF2-40B4-BE49-F238E27FC236}">
                <a16:creationId xmlns:a16="http://schemas.microsoft.com/office/drawing/2014/main" id="{66D479CE-2DE1-4800-948F-385C3CF208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Заголовок 7">
            <a:extLst>
              <a:ext uri="{FF2B5EF4-FFF2-40B4-BE49-F238E27FC236}">
                <a16:creationId xmlns:a16="http://schemas.microsoft.com/office/drawing/2014/main" id="{F2DE27B3-A066-47FC-9ACB-6CB080C41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1375939"/>
            <a:ext cx="5448300" cy="1240966"/>
          </a:xfrm>
        </p:spPr>
        <p:txBody>
          <a:bodyPr rtlCol="0" anchor="ctr">
            <a:normAutofit/>
          </a:bodyPr>
          <a:lstStyle>
            <a:lvl1pPr algn="l">
              <a:defRPr/>
            </a:lvl1pPr>
          </a:lstStyle>
          <a:p>
            <a:pPr algn="ctr"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8" name="Объект 8">
            <a:extLst>
              <a:ext uri="{FF2B5EF4-FFF2-40B4-BE49-F238E27FC236}">
                <a16:creationId xmlns:a16="http://schemas.microsoft.com/office/drawing/2014/main" id="{0B2E2283-471F-4157-98F4-1943DA10B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001" y="2688119"/>
            <a:ext cx="5115674" cy="3507457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0F58127D-BBD9-4655-BEA6-9102178578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8272" y="658368"/>
            <a:ext cx="4809744" cy="260604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3" name="Рисунок 11">
            <a:extLst>
              <a:ext uri="{FF2B5EF4-FFF2-40B4-BE49-F238E27FC236}">
                <a16:creationId xmlns:a16="http://schemas.microsoft.com/office/drawing/2014/main" id="{C4E959CE-E323-4F7E-9D53-6DE5DD8650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8272" y="3584448"/>
            <a:ext cx="4809744" cy="260604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5" name="Свободная форма: Фигура 14">
            <a:extLst>
              <a:ext uri="{FF2B5EF4-FFF2-40B4-BE49-F238E27FC236}">
                <a16:creationId xmlns:a16="http://schemas.microsoft.com/office/drawing/2014/main" id="{65F4C50B-50BD-44F1-9148-992E83F5B8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25809" y="632198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/>
          </a:p>
        </p:txBody>
      </p:sp>
      <p:sp>
        <p:nvSpPr>
          <p:cNvPr id="20" name="Дата 3">
            <a:extLst>
              <a:ext uri="{FF2B5EF4-FFF2-40B4-BE49-F238E27FC236}">
                <a16:creationId xmlns:a16="http://schemas.microsoft.com/office/drawing/2014/main" id="{9764E3EF-900F-4400-84C4-63FBEBB879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21" name="Нижний колонтитул 4">
            <a:extLst>
              <a:ext uri="{FF2B5EF4-FFF2-40B4-BE49-F238E27FC236}">
                <a16:creationId xmlns:a16="http://schemas.microsoft.com/office/drawing/2014/main" id="{3E1CB21E-42E2-4942-BCAD-66952AABB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Пример текста</a:t>
            </a:r>
          </a:p>
        </p:txBody>
      </p:sp>
      <p:sp>
        <p:nvSpPr>
          <p:cNvPr id="22" name="Номер слайда 5">
            <a:extLst>
              <a:ext uri="{FF2B5EF4-FFF2-40B4-BE49-F238E27FC236}">
                <a16:creationId xmlns:a16="http://schemas.microsoft.com/office/drawing/2014/main" id="{ABDF6841-1F86-481B-A857-4E5AC26726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8941285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Прямоугольник 4">
            <a:extLst>
              <a:ext uri="{FF2B5EF4-FFF2-40B4-BE49-F238E27FC236}">
                <a16:creationId xmlns:a16="http://schemas.microsoft.com/office/drawing/2014/main" id="{2FD219BD-0F2E-4CDF-AEB4-C1D73E0F1D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Заголовок 15">
            <a:extLst>
              <a:ext uri="{FF2B5EF4-FFF2-40B4-BE49-F238E27FC236}">
                <a16:creationId xmlns:a16="http://schemas.microsoft.com/office/drawing/2014/main" id="{1A909C9B-71E1-4575-BD94-8C51142F0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647700"/>
            <a:ext cx="3680395" cy="1403343"/>
          </a:xfrm>
        </p:spPr>
        <p:txBody>
          <a:bodyPr rtlCol="0" anchor="ctr">
            <a:normAutofit/>
          </a:bodyPr>
          <a:lstStyle>
            <a:lvl1pPr algn="ctr">
              <a:defRPr/>
            </a:lvl1pPr>
          </a:lstStyle>
          <a:p>
            <a:pPr algn="ctr"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8" name="Объект 16">
            <a:extLst>
              <a:ext uri="{FF2B5EF4-FFF2-40B4-BE49-F238E27FC236}">
                <a16:creationId xmlns:a16="http://schemas.microsoft.com/office/drawing/2014/main" id="{3B6580BC-B32B-4393-8B19-2B3F6B90F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683104"/>
            <a:ext cx="3364358" cy="3673245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5E316BEC-AB1A-4058-9324-07F332198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CB07FB4E-AACE-4322-82D4-4DA4A816164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5048" y="0"/>
            <a:ext cx="7616952" cy="685800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40DE4BD-38C7-497D-AE63-0EC22E333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Пример текста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EDD80C8-9EBF-4D2D-A9FA-CC9421EA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E208ADF-3ADD-483D-A721-14E3EEE2C135}" type="slidenum">
              <a:rPr lang="ru-RU" noProof="0" smtClean="0"/>
              <a:t>‹#›</a:t>
            </a:fld>
            <a:endParaRPr lang="ru-RU" noProof="0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F4CA4665-3BE9-407E-884C-8EA287083C2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2099" y="2302005"/>
            <a:ext cx="2253018" cy="0"/>
          </a:xfrm>
          <a:prstGeom prst="line">
            <a:avLst/>
          </a:prstGeom>
          <a:ln w="19050">
            <a:solidFill>
              <a:schemeClr val="accent1">
                <a:lumMod val="7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069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E81C62-6E66-44D5-83D2-BADCC7373C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113" y="2851343"/>
            <a:ext cx="8490581" cy="1746195"/>
          </a:xfrm>
        </p:spPr>
        <p:txBody>
          <a:bodyPr rtlCol="0" anchor="b">
            <a:normAutofit/>
          </a:bodyPr>
          <a:lstStyle>
            <a:lvl1pPr algn="ctr">
              <a:lnSpc>
                <a:spcPct val="90000"/>
              </a:lnSpc>
              <a:defRPr sz="44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60A7876-9D0C-4685-8088-6FED23C9B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7350" y="4846921"/>
            <a:ext cx="6632107" cy="951488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2">
                    <a:alpha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13" name="Свободная форма: Фигура 12">
            <a:extLst>
              <a:ext uri="{FF2B5EF4-FFF2-40B4-BE49-F238E27FC236}">
                <a16:creationId xmlns:a16="http://schemas.microsoft.com/office/drawing/2014/main" id="{1E679A24-160E-440A-9984-8923BC4B8DD8}"/>
              </a:ext>
            </a:extLst>
          </p:cNvPr>
          <p:cNvSpPr/>
          <p:nvPr/>
        </p:nvSpPr>
        <p:spPr>
          <a:xfrm rot="20618895" flipH="1">
            <a:off x="5561167" y="1911565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650660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26100-27A9-4A24-9347-29B6A9BA4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3117186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9A350C3-3185-4A0E-9E1F-504D7E6E0D1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826924"/>
            <a:ext cx="10515600" cy="1262726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:p14="http://schemas.microsoft.com/office/powerpoint/2010/main" val="2247571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13902F6-08C1-4F71-90D1-FCA6563ECE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11756"/>
            <a:ext cx="5181600" cy="4365207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FB0FE5-5497-4854-B57F-7955ADCBCDA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11756"/>
            <a:ext cx="5181600" cy="4365207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B698B4-B17B-4FAB-894D-5400BDEC9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FBF5B355-1608-4ECA-8C03-3ABD722BC611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868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5882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37465-F6D9-414A-9829-B2793D3A5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7698"/>
            <a:ext cx="4061821" cy="1558558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635B2F-EF96-4A99-8082-911D63A37A0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647699"/>
            <a:ext cx="6172200" cy="5213351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25EE3AB-F64B-4276-8303-CAE4B4F1D78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206256"/>
            <a:ext cx="4061821" cy="3662732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:p14="http://schemas.microsoft.com/office/powerpoint/2010/main" val="28189360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C43B7E-262A-4834-9437-C20690BF2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89FC6C5-CFC6-43FC-9CD2-EB131734FA83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867985"/>
            <a:ext cx="6172200" cy="4993066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DCAD41B-4C7D-4884-B895-CFDA0A4479C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:p14="http://schemas.microsoft.com/office/powerpoint/2010/main" val="881369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Прямоугольник 4">
            <a:extLst>
              <a:ext uri="{FF2B5EF4-FFF2-40B4-BE49-F238E27FC236}">
                <a16:creationId xmlns:a16="http://schemas.microsoft.com/office/drawing/2014/main" id="{665A6970-043A-47D8-B545-755078B0D7E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Заголовок 7">
            <a:extLst>
              <a:ext uri="{FF2B5EF4-FFF2-40B4-BE49-F238E27FC236}">
                <a16:creationId xmlns:a16="http://schemas.microsoft.com/office/drawing/2014/main" id="{86AC1DD3-428F-4C39-A551-E13ABD51B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647700"/>
            <a:ext cx="3483421" cy="2866599"/>
          </a:xfrm>
        </p:spPr>
        <p:txBody>
          <a:bodyPr rtlCol="0">
            <a:normAutofit/>
          </a:bodyPr>
          <a:lstStyle/>
          <a:p>
            <a:pPr algn="r" rtl="0"/>
            <a:r>
              <a:rPr lang="ru-RU" noProof="0"/>
              <a:t>Образец заголовка</a:t>
            </a:r>
            <a:endParaRPr lang="ru-RU" noProof="0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0661C8BF-A13F-41C7-AD96-FF1FF248731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72000" y="1344305"/>
            <a:ext cx="0" cy="1610436"/>
          </a:xfrm>
          <a:prstGeom prst="line">
            <a:avLst/>
          </a:prstGeom>
          <a:ln w="19050">
            <a:solidFill>
              <a:schemeClr val="accent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Объект 8">
            <a:extLst>
              <a:ext uri="{FF2B5EF4-FFF2-40B4-BE49-F238E27FC236}">
                <a16:creationId xmlns:a16="http://schemas.microsoft.com/office/drawing/2014/main" id="{C48B2C18-58F4-4964-8F53-1A6C5CA46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909" y="647700"/>
            <a:ext cx="6401231" cy="2982604"/>
          </a:xfrm>
        </p:spPr>
        <p:txBody>
          <a:bodyPr rtlCol="0" anchor="ctr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60AF7978-E274-4580-9576-25C42D06B2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7512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6" name="Рисунок 13">
            <a:extLst>
              <a:ext uri="{FF2B5EF4-FFF2-40B4-BE49-F238E27FC236}">
                <a16:creationId xmlns:a16="http://schemas.microsoft.com/office/drawing/2014/main" id="{C26149A3-CFBC-4F7F-B065-171177885A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16041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7" name="Рисунок 13">
            <a:extLst>
              <a:ext uri="{FF2B5EF4-FFF2-40B4-BE49-F238E27FC236}">
                <a16:creationId xmlns:a16="http://schemas.microsoft.com/office/drawing/2014/main" id="{47CA6D41-6659-4919-BF3F-FCA2AB53F4F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64570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5" name="Рисунок 13">
            <a:extLst>
              <a:ext uri="{FF2B5EF4-FFF2-40B4-BE49-F238E27FC236}">
                <a16:creationId xmlns:a16="http://schemas.microsoft.com/office/drawing/2014/main" id="{20E6777B-4AD1-427E-904E-21086E731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3100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0" name="Дата 3">
            <a:extLst>
              <a:ext uri="{FF2B5EF4-FFF2-40B4-BE49-F238E27FC236}">
                <a16:creationId xmlns:a16="http://schemas.microsoft.com/office/drawing/2014/main" id="{7E0D4C96-36DA-4C90-B4F7-FD78F9F06E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21" name="Нижний колонтитул 4">
            <a:extLst>
              <a:ext uri="{FF2B5EF4-FFF2-40B4-BE49-F238E27FC236}">
                <a16:creationId xmlns:a16="http://schemas.microsoft.com/office/drawing/2014/main" id="{DCC27624-76B0-4BB8-B6D9-C01BCCE65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Пример текста</a:t>
            </a:r>
          </a:p>
        </p:txBody>
      </p:sp>
      <p:sp>
        <p:nvSpPr>
          <p:cNvPr id="22" name="Номер слайда 5">
            <a:extLst>
              <a:ext uri="{FF2B5EF4-FFF2-40B4-BE49-F238E27FC236}">
                <a16:creationId xmlns:a16="http://schemas.microsoft.com/office/drawing/2014/main" id="{E5D71582-7D60-491E-945E-00A9A6A2E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718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Прямоугольник 4">
            <a:extLst>
              <a:ext uri="{FF2B5EF4-FFF2-40B4-BE49-F238E27FC236}">
                <a16:creationId xmlns:a16="http://schemas.microsoft.com/office/drawing/2014/main" id="{A283E6C1-A698-44ED-B112-2185C527C81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ru-RU" noProof="0" dirty="0"/>
          </a:p>
        </p:txBody>
      </p:sp>
      <p:sp>
        <p:nvSpPr>
          <p:cNvPr id="6" name="Заголовок 7">
            <a:extLst>
              <a:ext uri="{FF2B5EF4-FFF2-40B4-BE49-F238E27FC236}">
                <a16:creationId xmlns:a16="http://schemas.microsoft.com/office/drawing/2014/main" id="{B8DA9715-F69D-45C0-8C20-D23271722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1034470"/>
            <a:ext cx="10515600" cy="899783"/>
          </a:xfrm>
        </p:spPr>
        <p:txBody>
          <a:bodyPr wrap="none" rtlCol="0" anchor="ctr">
            <a:noAutofit/>
          </a:bodyPr>
          <a:lstStyle>
            <a:lvl1pPr algn="l">
              <a:spcBef>
                <a:spcPts val="0"/>
              </a:spcBef>
              <a:defRPr baseline="0"/>
            </a:lvl1pPr>
          </a:lstStyle>
          <a:p>
            <a:pPr algn="ctr"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EA11834F-2E86-44CF-9B7B-879C54D3E3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164" y="1900962"/>
            <a:ext cx="10112375" cy="1954213"/>
          </a:xfrm>
        </p:spPr>
        <p:txBody>
          <a:bodyPr rtlCol="0" anchor="t"/>
          <a:lstStyle>
            <a:lvl1pPr marL="0" indent="0" algn="just">
              <a:buNone/>
              <a:defRPr baseline="0"/>
            </a:lvl1pPr>
            <a:lvl2pPr marL="274320" indent="0" algn="ctr">
              <a:buFont typeface="Arial" panose="020B0604020202020204" pitchFamily="34" charset="0"/>
              <a:buNone/>
              <a:defRPr/>
            </a:lvl2pPr>
            <a:lvl3pPr marL="228600" indent="0" algn="ctr">
              <a:buNone/>
              <a:defRPr/>
            </a:lvl3pPr>
            <a:lvl4pPr marL="640080" indent="0" algn="ctr">
              <a:buFont typeface="Arial" panose="020B0604020202020204" pitchFamily="34" charset="0"/>
              <a:buNone/>
              <a:defRPr/>
            </a:lvl4pPr>
            <a:lvl5pPr marL="685800" indent="0" algn="ctr">
              <a:buNone/>
              <a:defRPr/>
            </a:lvl5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06B13C98-6A68-488A-A861-3651BEFFDB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160520"/>
            <a:ext cx="4067175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8" name="Дата 3">
            <a:extLst>
              <a:ext uri="{FF2B5EF4-FFF2-40B4-BE49-F238E27FC236}">
                <a16:creationId xmlns:a16="http://schemas.microsoft.com/office/drawing/2014/main" id="{2938ABF9-B914-4702-BD3C-440D785C4B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14" name="Рисунок 12">
            <a:extLst>
              <a:ext uri="{FF2B5EF4-FFF2-40B4-BE49-F238E27FC236}">
                <a16:creationId xmlns:a16="http://schemas.microsoft.com/office/drawing/2014/main" id="{A8DDEC8E-7A5B-45B1-87C2-928F65F6DC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59936" y="4160520"/>
            <a:ext cx="4133088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9" name="Нижний колонтитул 4">
            <a:extLst>
              <a:ext uri="{FF2B5EF4-FFF2-40B4-BE49-F238E27FC236}">
                <a16:creationId xmlns:a16="http://schemas.microsoft.com/office/drawing/2014/main" id="{3D694128-BF72-4548-B72F-CAFBFD234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Пример текста</a:t>
            </a:r>
          </a:p>
        </p:txBody>
      </p:sp>
      <p:sp>
        <p:nvSpPr>
          <p:cNvPr id="15" name="Рисунок 12">
            <a:extLst>
              <a:ext uri="{FF2B5EF4-FFF2-40B4-BE49-F238E27FC236}">
                <a16:creationId xmlns:a16="http://schemas.microsoft.com/office/drawing/2014/main" id="{5E558F1D-66DC-426F-B815-D10EB6BC4E0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93024" y="4160520"/>
            <a:ext cx="4005072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3EC1452B-8D51-4F49-9A26-8D49BCE7AAB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496235" y="1555564"/>
            <a:ext cx="4744868" cy="0"/>
          </a:xfrm>
          <a:prstGeom prst="line">
            <a:avLst/>
          </a:prstGeom>
          <a:ln w="19050">
            <a:solidFill>
              <a:schemeClr val="accent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Номер слайда 5">
            <a:extLst>
              <a:ext uri="{FF2B5EF4-FFF2-40B4-BE49-F238E27FC236}">
                <a16:creationId xmlns:a16="http://schemas.microsoft.com/office/drawing/2014/main" id="{68719BE9-7631-4214-B581-04437DDA5C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73976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6AF1EB8-173E-4BDF-9FB9-340DC5FC268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B44A6C40-5A2B-4859-A8AE-52464ACB6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5059252"/>
            <a:ext cx="6874327" cy="1209275"/>
          </a:xfrm>
        </p:spPr>
        <p:txBody>
          <a:bodyPr rtlCol="0" anchor="ctr">
            <a:normAutofit/>
          </a:bodyPr>
          <a:lstStyle>
            <a:lvl1pPr algn="l">
              <a:defRPr/>
            </a:lvl1pPr>
          </a:lstStyle>
          <a:p>
            <a:pPr algn="r" rtl="0"/>
            <a:r>
              <a:rPr lang="ru-RU" sz="4000" noProof="0"/>
              <a:t>Образец заголовка</a:t>
            </a:r>
            <a:endParaRPr lang="ru-RU" sz="4000" noProof="0" dirty="0"/>
          </a:p>
        </p:txBody>
      </p:sp>
      <p:sp>
        <p:nvSpPr>
          <p:cNvPr id="17" name="Подзаголовок 2">
            <a:extLst>
              <a:ext uri="{FF2B5EF4-FFF2-40B4-BE49-F238E27FC236}">
                <a16:creationId xmlns:a16="http://schemas.microsoft.com/office/drawing/2014/main" id="{4839C935-8C88-4E41-9CDE-772FDA3DD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5056632"/>
            <a:ext cx="3392445" cy="1207008"/>
          </a:xfrm>
        </p:spPr>
        <p:txBody>
          <a:bodyPr rtlCol="0" anchor="ctr">
            <a:normAutofit/>
          </a:bodyPr>
          <a:lstStyle>
            <a:lvl1pPr marL="0" indent="0">
              <a:buNone/>
              <a:defRPr/>
            </a:lvl1pPr>
          </a:lstStyle>
          <a:p>
            <a:pPr algn="l" rtl="0"/>
            <a:r>
              <a:rPr lang="ru-RU" sz="1600" noProof="0"/>
              <a:t>Образец подзаголовка</a:t>
            </a:r>
            <a:endParaRPr lang="ru-RU" sz="1600" noProof="0" dirty="0"/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30C6FCBF-78C9-4160-8C8D-C0846C6D2B4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810499" y="5187442"/>
            <a:ext cx="0" cy="875607"/>
          </a:xfrm>
          <a:prstGeom prst="line">
            <a:avLst/>
          </a:prstGeom>
          <a:ln w="15875">
            <a:solidFill>
              <a:schemeClr val="accent1">
                <a:lumMod val="75000"/>
                <a:alpha val="8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Рисунок 20">
            <a:extLst>
              <a:ext uri="{FF2B5EF4-FFF2-40B4-BE49-F238E27FC236}">
                <a16:creationId xmlns:a16="http://schemas.microsoft.com/office/drawing/2014/main" id="{6950CA0E-635B-46DC-8900-0DD2B472AF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4562856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4573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Диаграмм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11756"/>
            <a:ext cx="10515600" cy="4190323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Дата 3">
            <a:extLst>
              <a:ext uri="{FF2B5EF4-FFF2-40B4-BE49-F238E27FC236}">
                <a16:creationId xmlns:a16="http://schemas.microsoft.com/office/drawing/2014/main" id="{F31BABDF-AA85-4A10-A98B-507CF2428A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58717800-ADD4-4E93-B0D0-271E7848D5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70AC3ECC-84E8-497F-BC52-5189149B03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95397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Таблиц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38403"/>
            <a:ext cx="10515600" cy="3545204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Дата 3">
            <a:extLst>
              <a:ext uri="{FF2B5EF4-FFF2-40B4-BE49-F238E27FC236}">
                <a16:creationId xmlns:a16="http://schemas.microsoft.com/office/drawing/2014/main" id="{C1976FF6-0FAE-4806-A07E-BE4D741168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42FFD90-937D-4551-9F0C-7A5B0C78E5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BED25ED3-40D6-4D4C-BEF6-506E3E31B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78619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A8FC83D-BE6C-46F7-A2C9-654DF8EBE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733" y="1679441"/>
            <a:ext cx="10890565" cy="589966"/>
          </a:xfrm>
        </p:spPr>
        <p:txBody>
          <a:bodyPr rtlCol="0">
            <a:normAutofit fontScale="90000"/>
          </a:bodyPr>
          <a:lstStyle>
            <a:lvl1pPr algn="ctr">
              <a:defRPr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CC3F9D0-953E-45A7-BFD7-C86C68B23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3726" y="2273661"/>
            <a:ext cx="7910623" cy="447630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ru-RU" sz="1600" noProof="0"/>
              <a:t>Образец подзаголовка</a:t>
            </a:r>
          </a:p>
        </p:txBody>
      </p:sp>
      <p:sp>
        <p:nvSpPr>
          <p:cNvPr id="7" name="Свободная форма: фигура 6">
            <a:extLst>
              <a:ext uri="{FF2B5EF4-FFF2-40B4-BE49-F238E27FC236}">
                <a16:creationId xmlns:a16="http://schemas.microsoft.com/office/drawing/2014/main" id="{D736BCE2-FC35-4992-A912-AF5A5C4ECE4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507004" y="632198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84AA409B-17E7-4D49-8F3B-D390302E24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68" y="3063240"/>
            <a:ext cx="5321808" cy="31546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3" name="Рисунок 10">
            <a:extLst>
              <a:ext uri="{FF2B5EF4-FFF2-40B4-BE49-F238E27FC236}">
                <a16:creationId xmlns:a16="http://schemas.microsoft.com/office/drawing/2014/main" id="{C4FB1A9C-83D8-426D-B62B-A5F7457A969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7920" y="3063240"/>
            <a:ext cx="5321808" cy="31546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0" name="Дата 3">
            <a:extLst>
              <a:ext uri="{FF2B5EF4-FFF2-40B4-BE49-F238E27FC236}">
                <a16:creationId xmlns:a16="http://schemas.microsoft.com/office/drawing/2014/main" id="{94DD44DD-0676-4A2C-9EC4-8E209307EB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2" name="Нижний колонтитул 4">
            <a:extLst>
              <a:ext uri="{FF2B5EF4-FFF2-40B4-BE49-F238E27FC236}">
                <a16:creationId xmlns:a16="http://schemas.microsoft.com/office/drawing/2014/main" id="{969BC53C-DA37-4270-B44D-B7A92152AA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9AFE14D8-0C2B-4AA6-AE7E-75C2C63C2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4679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479255"/>
            <a:ext cx="10515600" cy="4190323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Дата 3">
            <a:extLst>
              <a:ext uri="{FF2B5EF4-FFF2-40B4-BE49-F238E27FC236}">
                <a16:creationId xmlns:a16="http://schemas.microsoft.com/office/drawing/2014/main" id="{F9828424-127F-4F45-AF20-1DAA152557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F5D83CCE-F7E1-4106-84E1-6C261DDBB1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28126735-73E8-4B98-81A3-AAE94B69F6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432294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CC1A14-BCE3-4322-A314-ABFB09FB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6213"/>
            <a:ext cx="10515600" cy="2212258"/>
          </a:xfrm>
        </p:spPr>
        <p:txBody>
          <a:bodyPr rtlCol="0" anchor="t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Дата 3">
            <a:extLst>
              <a:ext uri="{FF2B5EF4-FFF2-40B4-BE49-F238E27FC236}">
                <a16:creationId xmlns:a16="http://schemas.microsoft.com/office/drawing/2014/main" id="{3DAC2D8E-199B-430A-BB5F-3EB5B76D6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DCAAF529-3AC9-470F-8794-0C4967080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B3327F51-D49D-4DCE-9CDC-3B94731A49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391290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FB555E-8FF5-457E-B328-53ABDB595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427"/>
            <a:ext cx="10515600" cy="819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A64ED7-3275-4F98-88B1-4F0832514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61459"/>
            <a:ext cx="10515600" cy="43406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EF0BCFA-771C-4297-8ACE-974191C705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E317DE-CC16-4596-92A2-460BC081E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86E724-AEC3-4D96-A62C-C286B703F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245928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4" r:id="rId2"/>
    <p:sldLayoutId id="2147483663" r:id="rId3"/>
    <p:sldLayoutId id="2147483661" r:id="rId4"/>
    <p:sldLayoutId id="2147483650" r:id="rId5"/>
    <p:sldLayoutId id="2147483671" r:id="rId6"/>
    <p:sldLayoutId id="2147483670" r:id="rId7"/>
    <p:sldLayoutId id="2147483672" r:id="rId8"/>
    <p:sldLayoutId id="2147483654" r:id="rId9"/>
    <p:sldLayoutId id="2147483653" r:id="rId10"/>
    <p:sldLayoutId id="2147483667" r:id="rId11"/>
    <p:sldLayoutId id="2147483668" r:id="rId12"/>
    <p:sldLayoutId id="2147483669" r:id="rId13"/>
    <p:sldLayoutId id="2147483649" r:id="rId14"/>
    <p:sldLayoutId id="2147483651" r:id="rId15"/>
    <p:sldLayoutId id="2147483652" r:id="rId16"/>
    <p:sldLayoutId id="2147483655" r:id="rId17"/>
    <p:sldLayoutId id="2147483656" r:id="rId18"/>
    <p:sldLayoutId id="2147483657" r:id="rId19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>
              <a:alpha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b="1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2pPr>
      <a:lvl3pPr marL="571500" indent="-3429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i="1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4pPr>
      <a:lvl5pPr marL="9144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552">
          <p15:clr>
            <a:srgbClr val="F26B43"/>
          </p15:clr>
        </p15:guide>
        <p15:guide id="3" pos="528">
          <p15:clr>
            <a:srgbClr val="F26B43"/>
          </p15:clr>
        </p15:guide>
        <p15:guide id="4" orient="horz" pos="3912">
          <p15:clr>
            <a:srgbClr val="F26B43"/>
          </p15:clr>
        </p15:guide>
        <p15:guide id="5" orient="horz" pos="408">
          <p15:clr>
            <a:srgbClr val="F26B43"/>
          </p15:clr>
        </p15:guide>
        <p15:guide id="6" pos="7152">
          <p15:clr>
            <a:srgbClr val="F26B43"/>
          </p15:clr>
        </p15:guide>
        <p15:guide id="7" pos="2880">
          <p15:clr>
            <a:srgbClr val="F26B43"/>
          </p15:clr>
        </p15:guide>
        <p15:guide id="8" pos="4248">
          <p15:clr>
            <a:srgbClr val="F26B43"/>
          </p15:clr>
        </p15:guide>
        <p15:guide id="9" orient="horz" pos="600">
          <p15:clr>
            <a:srgbClr val="F26B43"/>
          </p15:clr>
        </p15:guide>
        <p15:guide id="10" orient="horz" pos="3792">
          <p15:clr>
            <a:srgbClr val="F26B43"/>
          </p15:clr>
        </p15:guide>
        <p15:guide id="11" pos="7272">
          <p15:clr>
            <a:srgbClr val="F26B43"/>
          </p15:clr>
        </p15:guide>
        <p15:guide id="12" pos="408">
          <p15:clr>
            <a:srgbClr val="F26B43"/>
          </p15:clr>
        </p15:guide>
        <p15:guide id="13" pos="4920">
          <p15:clr>
            <a:srgbClr val="F26B43"/>
          </p15:clr>
        </p15:guide>
        <p15:guide id="14" pos="22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65A3385-7A97-4B91-90E4-313A5F648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4617" y="327171"/>
            <a:ext cx="3562607" cy="3153123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ru-RU" sz="3600" b="1" dirty="0"/>
              <a:t>Современные стили </a:t>
            </a:r>
            <a:r>
              <a:rPr lang="ru-RU" sz="3600" b="1" dirty="0" smtClean="0"/>
              <a:t/>
            </a:r>
            <a:br>
              <a:rPr lang="ru-RU" sz="3600" b="1" dirty="0" smtClean="0"/>
            </a:br>
            <a:r>
              <a:rPr lang="ru-RU" sz="3600" b="1" dirty="0" smtClean="0"/>
              <a:t>сайтов</a:t>
            </a:r>
            <a:endParaRPr lang="ru-RU" sz="3600" b="1" dirty="0"/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6D600243-42CA-42D2-A56A-C6924D272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4876" y="5116529"/>
            <a:ext cx="3322862" cy="955497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rtl="0"/>
            <a:r>
              <a:rPr lang="ru-RU" dirty="0"/>
              <a:t>Разновидности веб-дизайна, популярность и отличие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0E927CB-EF3B-2B19-F4A4-84269688D9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028" name="Picture 4" descr="What Is Web Design? A Comprehensive Guide">
            <a:extLst>
              <a:ext uri="{FF2B5EF4-FFF2-40B4-BE49-F238E27FC236}">
                <a16:creationId xmlns:a16="http://schemas.microsoft.com/office/drawing/2014/main" id="{B047EF54-E5F5-3F48-668A-76C9F186D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025" y="0"/>
            <a:ext cx="78089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7612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CE88BB9-5E8A-474F-B7C0-BC6738C24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938" y="539519"/>
            <a:ext cx="10515600" cy="899783"/>
          </a:xfrm>
        </p:spPr>
        <p:txBody>
          <a:bodyPr rtlCol="0"/>
          <a:lstStyle/>
          <a:p>
            <a:pPr rtl="0"/>
            <a:r>
              <a:rPr lang="ru-RU" dirty="0" smtClean="0"/>
              <a:t>                      Что </a:t>
            </a:r>
            <a:r>
              <a:rPr lang="ru-RU" dirty="0"/>
              <a:t>такое стиль?</a:t>
            </a:r>
          </a:p>
        </p:txBody>
      </p:sp>
      <p:sp>
        <p:nvSpPr>
          <p:cNvPr id="81" name="Текст 80">
            <a:extLst>
              <a:ext uri="{FF2B5EF4-FFF2-40B4-BE49-F238E27FC236}">
                <a16:creationId xmlns:a16="http://schemas.microsoft.com/office/drawing/2014/main" id="{26331C6E-6EC6-4BCA-90FC-D61437684A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7050" y="1607347"/>
            <a:ext cx="10112375" cy="1954213"/>
          </a:xfrm>
        </p:spPr>
        <p:txBody>
          <a:bodyPr rtlCol="0">
            <a:normAutofit fontScale="85000" lnSpcReduction="10000"/>
          </a:bodyPr>
          <a:lstStyle/>
          <a:p>
            <a:r>
              <a:rPr lang="ru-RU" dirty="0"/>
              <a:t>Стиль в веб-дизайне — это набор приемов и методов, которые дизайнер использует для формирования общего визуального впечатления от веб-сайта. </a:t>
            </a:r>
            <a:endParaRPr lang="ru-RU" dirty="0" smtClean="0"/>
          </a:p>
          <a:p>
            <a:r>
              <a:rPr lang="ru-RU" dirty="0" smtClean="0"/>
              <a:t>В </a:t>
            </a:r>
            <a:r>
              <a:rPr lang="ru-RU" dirty="0"/>
              <a:t>современной веб-студии разработано множество стилевых подходов, каждый из которых придает веб-ресурсу уникальный характер и эстетику. </a:t>
            </a:r>
            <a:endParaRPr lang="ru-RU" dirty="0"/>
          </a:p>
        </p:txBody>
      </p:sp>
      <p:sp>
        <p:nvSpPr>
          <p:cNvPr id="182" name="Дата 181">
            <a:extLst>
              <a:ext uri="{FF2B5EF4-FFF2-40B4-BE49-F238E27FC236}">
                <a16:creationId xmlns:a16="http://schemas.microsoft.com/office/drawing/2014/main" id="{0B26E46E-EDB2-4F95-99F9-6B864973B7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</p:spPr>
        <p:txBody>
          <a:bodyPr rtlCol="0"/>
          <a:lstStyle/>
          <a:p>
            <a:pPr rtl="0"/>
            <a:r>
              <a:rPr lang="ru-RU"/>
              <a:t>20ГГ</a:t>
            </a:r>
          </a:p>
        </p:txBody>
      </p:sp>
      <p:sp>
        <p:nvSpPr>
          <p:cNvPr id="183" name="Нижний колонтитул 182">
            <a:extLst>
              <a:ext uri="{FF2B5EF4-FFF2-40B4-BE49-F238E27FC236}">
                <a16:creationId xmlns:a16="http://schemas.microsoft.com/office/drawing/2014/main" id="{32ABAB91-7623-454A-93BD-560C00AB8E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</p:spPr>
        <p:txBody>
          <a:bodyPr rtlCol="0"/>
          <a:lstStyle/>
          <a:p>
            <a:pPr rtl="0"/>
            <a:r>
              <a:rPr lang="ru-RU"/>
              <a:t>Пример текста</a:t>
            </a:r>
          </a:p>
        </p:txBody>
      </p:sp>
      <p:sp>
        <p:nvSpPr>
          <p:cNvPr id="184" name="Номер слайда 183">
            <a:extLst>
              <a:ext uri="{FF2B5EF4-FFF2-40B4-BE49-F238E27FC236}">
                <a16:creationId xmlns:a16="http://schemas.microsoft.com/office/drawing/2014/main" id="{F09696C5-2D5D-4774-8ED7-53F2BB60D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 rtlCol="0"/>
          <a:lstStyle/>
          <a:p>
            <a:pPr rtl="0"/>
            <a:fld id="{AE208ADF-3ADD-483D-A721-14E3EEE2C135}" type="slidenum">
              <a:rPr lang="ru-RU" smtClean="0"/>
              <a:pPr rtl="0"/>
              <a:t>2</a:t>
            </a:fld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9644EA-08B8-EDAA-48DB-133CE12DDD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63" r="1463"/>
          <a:stretch>
            <a:fillRect/>
          </a:stretch>
        </p:blipFill>
        <p:spPr>
          <a:xfrm>
            <a:off x="0" y="4121606"/>
            <a:ext cx="4125849" cy="27363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1C9A0C-9307-0E12-4058-F7AD45B6D3C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12764" r="12764"/>
          <a:stretch>
            <a:fillRect/>
          </a:stretch>
        </p:blipFill>
        <p:spPr>
          <a:xfrm>
            <a:off x="4067174" y="4165244"/>
            <a:ext cx="4125849" cy="26927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32AC79B-FEF9-97C5-D306-A1F3E893B63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l="2579" r="2579"/>
          <a:stretch>
            <a:fillRect/>
          </a:stretch>
        </p:blipFill>
        <p:spPr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81439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C939E1-00A2-4A36-B095-E065A6DE0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647700"/>
            <a:ext cx="3483421" cy="2866599"/>
          </a:xfrm>
        </p:spPr>
        <p:txBody>
          <a:bodyPr rtlCol="0"/>
          <a:lstStyle/>
          <a:p>
            <a:pPr rtl="0"/>
            <a:r>
              <a:rPr lang="ru-RU" dirty="0"/>
              <a:t>Стили в веб-дизайне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B54E3C-306E-4FC5-A69F-6423F774D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909" y="647700"/>
            <a:ext cx="6401231" cy="2982604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Классический</a:t>
            </a:r>
          </a:p>
          <a:p>
            <a:pPr rtl="0"/>
            <a:r>
              <a:rPr lang="ru-RU" dirty="0"/>
              <a:t>Минимализм</a:t>
            </a:r>
          </a:p>
          <a:p>
            <a:pPr rtl="0"/>
            <a:r>
              <a:rPr lang="ru-RU" dirty="0"/>
              <a:t>Рисованный</a:t>
            </a:r>
          </a:p>
          <a:p>
            <a:pPr rtl="0"/>
            <a:r>
              <a:rPr lang="ru-RU" dirty="0"/>
              <a:t>Ретро</a:t>
            </a:r>
          </a:p>
        </p:txBody>
      </p:sp>
      <p:sp>
        <p:nvSpPr>
          <p:cNvPr id="76" name="Номер слайда 75">
            <a:extLst>
              <a:ext uri="{FF2B5EF4-FFF2-40B4-BE49-F238E27FC236}">
                <a16:creationId xmlns:a16="http://schemas.microsoft.com/office/drawing/2014/main" id="{4FCE912F-09D6-4C14-A807-126C32B03B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 rtlCol="0"/>
          <a:lstStyle/>
          <a:p>
            <a:pPr rtl="0"/>
            <a:fld id="{AE208ADF-3ADD-483D-A721-14E3EEE2C135}" type="slidenum">
              <a:rPr lang="ru-RU" smtClean="0"/>
              <a:pPr rtl="0"/>
              <a:t>3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A1F448D-7930-BE53-FF36-CB29E4D1C23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5157" t="367" r="13893" b="-367"/>
          <a:stretch/>
        </p:blipFill>
        <p:spPr>
          <a:xfrm>
            <a:off x="667512" y="4142232"/>
            <a:ext cx="2606040" cy="2075688"/>
          </a:xfr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916493D-CDF2-854B-8024-9DD44F1C4A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l="7423" t="367" r="17137" b="-367"/>
          <a:stretch/>
        </p:blipFill>
        <p:spPr>
          <a:xfrm>
            <a:off x="3416041" y="4142232"/>
            <a:ext cx="2606040" cy="2075688"/>
          </a:xfr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04EBA61-8952-4B4D-9B03-46765325BBB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l="16698" r="16698"/>
          <a:stretch>
            <a:fillRect/>
          </a:stretch>
        </p:blipFill>
        <p:spPr/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4D27FB29-F79E-1E15-BE2A-1608BC059FE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t="7752" b="77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17231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2BDAC4-BCFB-42F6-BA9A-039BB65BF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1375939"/>
            <a:ext cx="5448300" cy="1240966"/>
          </a:xfrm>
        </p:spPr>
        <p:txBody>
          <a:bodyPr rtlCol="0">
            <a:normAutofit/>
          </a:bodyPr>
          <a:lstStyle/>
          <a:p>
            <a:pPr algn="l" fontAlgn="base"/>
            <a:r>
              <a:rPr lang="ru-RU" dirty="0"/>
              <a:t>Классический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3941B7-49D8-4ECD-BBC8-6588DECB3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001" y="2688119"/>
            <a:ext cx="5115674" cy="3507457"/>
          </a:xfrm>
        </p:spPr>
        <p:txBody>
          <a:bodyPr rtlCol="0">
            <a:normAutofit fontScale="40000" lnSpcReduction="20000"/>
          </a:bodyPr>
          <a:lstStyle/>
          <a:p>
            <a:r>
              <a:rPr lang="ru-RU" dirty="0"/>
              <a:t>В веб-дизайне классический стиль отмечается своей предельной лаконичностью и эстетической выдержанностью. Он обычно прибегает к использованию базовых, нейтральных цветов, подчеркивая чистоту и профессиональность. </a:t>
            </a:r>
            <a:r>
              <a:rPr lang="ru-RU" dirty="0" err="1"/>
              <a:t>Типографика</a:t>
            </a:r>
            <a:r>
              <a:rPr lang="ru-RU" dirty="0"/>
              <a:t> в этом стиле стремится к минимализму, предпочитая простые шрифты, а размеры заголовков и текстов остаются в умеренных рамках.</a:t>
            </a:r>
          </a:p>
          <a:p>
            <a:endParaRPr lang="ru-RU" dirty="0"/>
          </a:p>
          <a:p>
            <a:r>
              <a:rPr lang="ru-RU" dirty="0"/>
              <a:t>Сегодня множество веб-ресурсов выбирают классический стиль, и это не удивительно. Его универсальность позволяет эффективно оформить веб-сайты самых различных предприятий — от салонов красоты до юридических компаний. Этот стиль навсегда останется актуальным, сохраняя свою привлекательность благодаря своей способности сочетать простоту и элегантность.</a:t>
            </a:r>
          </a:p>
          <a:p>
            <a:endParaRPr lang="ru-RU" dirty="0"/>
          </a:p>
          <a:p>
            <a:r>
              <a:rPr lang="ru-RU" dirty="0"/>
              <a:t>Таким образом, классический стиль в веб-дизайне не теряет своей значимости, становясь временным хранилищем элегантности и функциональности, пригодным для самых разнообразных предприятий и брендов.</a:t>
            </a:r>
            <a:endParaRPr lang="ru-RU" dirty="0"/>
          </a:p>
        </p:txBody>
      </p:sp>
      <p:sp>
        <p:nvSpPr>
          <p:cNvPr id="44" name="Номер слайда 43">
            <a:extLst>
              <a:ext uri="{FF2B5EF4-FFF2-40B4-BE49-F238E27FC236}">
                <a16:creationId xmlns:a16="http://schemas.microsoft.com/office/drawing/2014/main" id="{5BF29222-3F80-4F2B-90CE-3D40FFF16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 rtlCol="0"/>
          <a:lstStyle/>
          <a:p>
            <a:pPr rtl="0"/>
            <a:fld id="{AE208ADF-3ADD-483D-A721-14E3EEE2C135}" type="slidenum">
              <a:rPr lang="ru-RU" smtClean="0"/>
              <a:pPr rtl="0"/>
              <a:t>4</a:t>
            </a:fld>
            <a:endParaRPr lang="ru-RU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98BC9294-4B45-1C2A-775A-5670CC9507C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1" t="2624" r="-21" b="43184"/>
          <a:stretch/>
        </p:blipFill>
        <p:spPr>
          <a:xfrm>
            <a:off x="6748272" y="3584448"/>
            <a:ext cx="4809744" cy="2606040"/>
          </a:xfrm>
        </p:spPr>
      </p:pic>
      <p:pic>
        <p:nvPicPr>
          <p:cNvPr id="3078" name="Picture 6" descr="Classic websites - 44+ Best Classic Web Design Ideas 2024 | 99designs">
            <a:extLst>
              <a:ext uri="{FF2B5EF4-FFF2-40B4-BE49-F238E27FC236}">
                <a16:creationId xmlns:a16="http://schemas.microsoft.com/office/drawing/2014/main" id="{729D71A9-5A93-B839-43F2-B3872758EA1C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0" b="46032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762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297E86-D06F-5059-4BC6-3F774397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Минимализм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2911E5-1089-E798-7678-D3223CB28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ru-RU" dirty="0"/>
              <a:t>В веб-дизайне минимализм выделяется своей ясной структурой, четкой композицией и обилием свободного пространства, что придает проектам легкость и простоту. Отличительной чертой этого стиля является отсутствие лишних деталей, что создает впечатление точности и минимальной загруженности. Иногда на минималистических сайтах весь текст заменяется видео или сокращается до нескольких фраз или призыва к действию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/>
              <a:t>Минимализм в веб-дизайне обычно придерживается ограниченной цветовой палитры, часто не более трех цветов. Это способствует сохранению чистоты визуального восприятия и подчеркивает ключевые элементы контента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/>
              <a:t>Этот стиль находит применение в различных сферах веб-дизайна, включая интернет-магазины, </a:t>
            </a:r>
            <a:r>
              <a:rPr lang="ru-RU" dirty="0" err="1"/>
              <a:t>лендинги</a:t>
            </a:r>
            <a:r>
              <a:rPr lang="ru-RU" dirty="0"/>
              <a:t> и корпоративные сайты малых и средних компаний. Его эстетика привлекает тех, кто ценит минимализм и стремится передать информацию с максимальной ясностью и простотой.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465DED1-90DE-C299-7827-33E6D61D88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6098" b="6098"/>
          <a:stretch>
            <a:fillRect/>
          </a:stretch>
        </p:blipFill>
        <p:spPr/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B917390-0C97-F532-D31D-FF9D6F2FCBC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9186" b="9186"/>
          <a:stretch>
            <a:fillRect/>
          </a:stretch>
        </p:blipFill>
        <p:spPr/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C0775F00-8BD6-9199-24C7-C3214ED05D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ru-RU" noProof="0" smtClean="0"/>
              <a:pPr rtl="0"/>
              <a:t>5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31571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132410-532C-4057-06F6-392B99A84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Рисованный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0DB39E-79B4-69E0-45DF-9FD21CF4E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1200" dirty="0"/>
              <a:t>В мире веб-дизайна существует стиль, который привносит в онлайн пространство долю креативности, неформальности и уникальности. Его ключевой особенностью является визуальный эффект страницы, будто созданной в блокноте, с рукописными набросками. Рисованные сайты в этом стиле могут быть как простыми и аккуратными, так и яркими, захватывающими внимание своей необычной графикой</a:t>
            </a:r>
            <a:r>
              <a:rPr lang="ru-RU" sz="1200" dirty="0" smtClean="0"/>
              <a:t>.</a:t>
            </a:r>
            <a:endParaRPr lang="ru-RU" sz="1200" dirty="0"/>
          </a:p>
          <a:p>
            <a:r>
              <a:rPr lang="ru-RU" sz="1200" dirty="0"/>
              <a:t>Такой творческий и неформальный подход часто выбирают компании, ориентированные на творчество, и креативные коллективы. Владельцы магазинов, предлагающих </a:t>
            </a:r>
            <a:r>
              <a:rPr lang="ru-RU" sz="1200" dirty="0" err="1"/>
              <a:t>hand-made</a:t>
            </a:r>
            <a:r>
              <a:rPr lang="ru-RU" sz="1200" dirty="0"/>
              <a:t> продукцию, также находят в этом стиле отличный способ выделить свой товар. Он также идеально подходит для оформления портфолио в творческих областях.</a:t>
            </a:r>
            <a:endParaRPr lang="ru-RU" sz="12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9233F54-8E82-677E-78DB-C0E041A28A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157" b="33853"/>
          <a:stretch/>
        </p:blipFill>
        <p:spPr>
          <a:xfrm>
            <a:off x="6748272" y="658368"/>
            <a:ext cx="4809744" cy="2606040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C54619B-251F-7784-E1F3-E37DC2CD8B4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1" t="-226" r="-21" b="35764"/>
          <a:stretch/>
        </p:blipFill>
        <p:spPr>
          <a:xfrm>
            <a:off x="6748272" y="3584448"/>
            <a:ext cx="4809744" cy="2606040"/>
          </a:xfrm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6E642199-4DCE-0A87-46B5-D3E31F2692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ru-RU" noProof="0" smtClean="0"/>
              <a:pPr rtl="0"/>
              <a:t>6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596546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9F9588-A69A-E2C9-4D4A-FBCCA2773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Ретро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50CDD8-D0EA-C85B-1683-3C37F1538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ru-RU" dirty="0" smtClean="0"/>
              <a:t>Ретро </a:t>
            </a:r>
            <a:r>
              <a:rPr lang="ru-RU" dirty="0"/>
              <a:t>стиль в веб-дизайне отсылает в прошлое, к эпохе, когда были популярны книги, газеты, журналы, пластинки для проигрывателей. Обычно служит для узнаваемости бренда или чтобы подчеркнуть определенную тематику. Данному стилю присущи иллюстрации и фотографии по тематике из прошлых времен, люди в одеждах и интерьерах прошлых веков, старинная техника. Цвета используются приглушенные пастельных тонов, зачастую создается эффект потертости, текстуры старой бумаги, в том числе паттерны и вензеля. Типографике присущи шрифты с засечками, брусковые шрифты, как отсылка ко временам печатной машинки, а также часто применяются рукописные шрифты. </a:t>
            </a:r>
          </a:p>
          <a:p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235BE01-42DD-9E04-CAEB-E894569C8A7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69" b="25019"/>
          <a:stretch/>
        </p:blipFill>
        <p:spPr>
          <a:xfrm>
            <a:off x="6748272" y="658368"/>
            <a:ext cx="4809744" cy="2606040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DF1A33B-B9EF-690D-952E-16035566A5B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1" t="8873" r="-21" b="18871"/>
          <a:stretch/>
        </p:blipFill>
        <p:spPr>
          <a:xfrm>
            <a:off x="6748272" y="3584448"/>
            <a:ext cx="4809744" cy="2606040"/>
          </a:xfrm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18E8C998-11F1-E455-3D8B-B71E24A16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ru-RU" noProof="0" smtClean="0"/>
              <a:pPr rtl="0"/>
              <a:t>7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05617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4963D2-F329-2F5E-0595-09D09AA37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79324"/>
            <a:ext cx="10515600" cy="899783"/>
          </a:xfrm>
        </p:spPr>
        <p:txBody>
          <a:bodyPr/>
          <a:lstStyle/>
          <a:p>
            <a:r>
              <a:rPr lang="ru-RU" dirty="0"/>
              <a:t>                               Заключение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E33A186-F927-A493-7C6E-2A518E9523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812" y="2286856"/>
            <a:ext cx="10112375" cy="1954213"/>
          </a:xfrm>
        </p:spPr>
        <p:txBody>
          <a:bodyPr>
            <a:normAutofit fontScale="70000" lnSpcReduction="20000"/>
          </a:bodyPr>
          <a:lstStyle/>
          <a:p>
            <a:r>
              <a:rPr lang="ru-RU" dirty="0"/>
              <a:t>В мире веб-дизайна существует богатое многообразие стилей, раскрывающихся от лофта и футуризма до полигонального и фестивального дизайна, а также </a:t>
            </a:r>
            <a:r>
              <a:rPr lang="ru-RU" dirty="0" err="1"/>
              <a:t>freestyle</a:t>
            </a:r>
            <a:r>
              <a:rPr lang="ru-RU" dirty="0"/>
              <a:t>. Часто проекты включают в себя элементы нескольких стилей, обогащаясь общей эстетикой и техническими решениями. Ключевой момент заключается в том, чтобы каждый дизайнер выработал свой уникальный стиль и умел гармонично вплетать его в совместные проекты. Это придает работам цельность, оригинальность и привлекательность, делая их уникальными и захватывающими.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EF8B282-E947-FB9B-452F-0FE627A77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ru-RU" noProof="0" smtClean="0"/>
              <a:pPr rtl="0"/>
              <a:t>8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53548283"/>
      </p:ext>
    </p:extLst>
  </p:cSld>
  <p:clrMapOvr>
    <a:masterClrMapping/>
  </p:clrMapOvr>
</p:sld>
</file>

<file path=ppt/theme/theme1.xml><?xml version="1.0" encoding="utf-8"?>
<a:theme xmlns:a="http://schemas.openxmlformats.org/drawingml/2006/main" name="PineVTI">
  <a:themeElements>
    <a:clrScheme name="Pine">
      <a:dk1>
        <a:sysClr val="windowText" lastClr="000000"/>
      </a:dk1>
      <a:lt1>
        <a:sysClr val="window" lastClr="FFFFFF"/>
      </a:lt1>
      <a:dk2>
        <a:srgbClr val="081B19"/>
      </a:dk2>
      <a:lt2>
        <a:srgbClr val="E2D4CA"/>
      </a:lt2>
      <a:accent1>
        <a:srgbClr val="415347"/>
      </a:accent1>
      <a:accent2>
        <a:srgbClr val="753E33"/>
      </a:accent2>
      <a:accent3>
        <a:srgbClr val="7B614F"/>
      </a:accent3>
      <a:accent4>
        <a:srgbClr val="827B6D"/>
      </a:accent4>
      <a:accent5>
        <a:srgbClr val="495255"/>
      </a:accent5>
      <a:accent6>
        <a:srgbClr val="2D5358"/>
      </a:accent6>
      <a:hlink>
        <a:srgbClr val="A8705D"/>
      </a:hlink>
      <a:folHlink>
        <a:srgbClr val="5B688B"/>
      </a:folHlink>
    </a:clrScheme>
    <a:fontScheme name="Dante">
      <a:majorFont>
        <a:latin typeface="Dante"/>
        <a:ea typeface=""/>
        <a:cs typeface=""/>
      </a:majorFont>
      <a:minorFont>
        <a:latin typeface="Dan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792_TF11653146_Win32" id="{C3EE8021-758A-4DD5-920D-A233F0FC5A30}" vid="{360267AC-4E48-491E-98FB-E796B332526F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0CC34A-D535-41BC-8B48-A0E1EA32D7E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506F55-A469-454B-8FCA-6F8BCF9DAA6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590CBB4-731C-4440-BC54-D2076F57C8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Сосна</Template>
  <TotalTime>79</TotalTime>
  <Words>606</Words>
  <Application>Microsoft Office PowerPoint</Application>
  <PresentationFormat>Широкоэкранный</PresentationFormat>
  <Paragraphs>40</Paragraphs>
  <Slides>8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Dante</vt:lpstr>
      <vt:lpstr>PineVTI</vt:lpstr>
      <vt:lpstr>Современные стили  сайтов</vt:lpstr>
      <vt:lpstr>                      Что такое стиль?</vt:lpstr>
      <vt:lpstr>Стили в веб-дизайне</vt:lpstr>
      <vt:lpstr>Классический</vt:lpstr>
      <vt:lpstr>Минимализм</vt:lpstr>
      <vt:lpstr>Рисованный</vt:lpstr>
      <vt:lpstr>Ретро</vt:lpstr>
      <vt:lpstr>                               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Современные стили сайтов</dc:title>
  <dc:creator>Ерсултан Совет</dc:creator>
  <cp:lastModifiedBy>suckniggadicksome</cp:lastModifiedBy>
  <cp:revision>7</cp:revision>
  <dcterms:created xsi:type="dcterms:W3CDTF">2024-01-24T00:32:31Z</dcterms:created>
  <dcterms:modified xsi:type="dcterms:W3CDTF">2024-01-31T06:38:07Z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